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embeddedFontLst>
    <p:embeddedFont>
      <p:font typeface="Playfair Display"/>
      <p:regular r:id="rId16"/>
      <p:bold r:id="rId17"/>
      <p:italic r:id="rId18"/>
      <p:boldItalic r:id="rId19"/>
    </p:embeddedFont>
    <p:embeddedFont>
      <p:font typeface="La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regular.fntdata"/><Relationship Id="rId11" Type="http://schemas.openxmlformats.org/officeDocument/2006/relationships/slide" Target="slides/slide7.xml"/><Relationship Id="rId22" Type="http://schemas.openxmlformats.org/officeDocument/2006/relationships/font" Target="fonts/Lato-italic.fntdata"/><Relationship Id="rId10" Type="http://schemas.openxmlformats.org/officeDocument/2006/relationships/slide" Target="slides/slide6.xml"/><Relationship Id="rId21" Type="http://schemas.openxmlformats.org/officeDocument/2006/relationships/font" Target="fonts/Lato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font" Target="fonts/Lato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PlayfairDisplay-bold.fntdata"/><Relationship Id="rId16" Type="http://schemas.openxmlformats.org/officeDocument/2006/relationships/font" Target="fonts/PlayfairDisplay-regular.fntdata"/><Relationship Id="rId5" Type="http://schemas.openxmlformats.org/officeDocument/2006/relationships/slide" Target="slides/slide1.xml"/><Relationship Id="rId19" Type="http://schemas.openxmlformats.org/officeDocument/2006/relationships/font" Target="fonts/PlayfairDisplay-boldItalic.fntdata"/><Relationship Id="rId6" Type="http://schemas.openxmlformats.org/officeDocument/2006/relationships/slide" Target="slides/slide2.xml"/><Relationship Id="rId18" Type="http://schemas.openxmlformats.org/officeDocument/2006/relationships/font" Target="fonts/PlayfairDisplay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586720" y="0"/>
            <a:ext cx="7970699" cy="665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586720" y="5076900"/>
            <a:ext cx="7970699" cy="66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2" name="Shape 12"/>
          <p:cNvCxnSpPr/>
          <p:nvPr/>
        </p:nvCxnSpPr>
        <p:spPr>
          <a:xfrm>
            <a:off x="733218" y="2235350"/>
            <a:ext cx="385199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1000"/>
              </a:spcBef>
              <a:buSzPct val="100000"/>
              <a:defRPr sz="4800"/>
            </a:lvl1pPr>
            <a:lvl2pPr lvl="1">
              <a:spcBef>
                <a:spcPts val="1000"/>
              </a:spcBef>
              <a:buSzPct val="100000"/>
              <a:defRPr sz="4800"/>
            </a:lvl2pPr>
            <a:lvl3pPr lvl="2">
              <a:spcBef>
                <a:spcPts val="1000"/>
              </a:spcBef>
              <a:buSzPct val="100000"/>
              <a:defRPr sz="4800"/>
            </a:lvl3pPr>
            <a:lvl4pPr lvl="3">
              <a:spcBef>
                <a:spcPts val="1000"/>
              </a:spcBef>
              <a:buSzPct val="100000"/>
              <a:defRPr sz="4800"/>
            </a:lvl4pPr>
            <a:lvl5pPr lvl="4">
              <a:spcBef>
                <a:spcPts val="1000"/>
              </a:spcBef>
              <a:buSzPct val="100000"/>
              <a:defRPr sz="4800"/>
            </a:lvl5pPr>
            <a:lvl6pPr lvl="5">
              <a:spcBef>
                <a:spcPts val="1000"/>
              </a:spcBef>
              <a:buSzPct val="100000"/>
              <a:defRPr sz="4800"/>
            </a:lvl6pPr>
            <a:lvl7pPr lvl="6">
              <a:spcBef>
                <a:spcPts val="1000"/>
              </a:spcBef>
              <a:buSzPct val="100000"/>
              <a:defRPr sz="4800"/>
            </a:lvl7pPr>
            <a:lvl8pPr lvl="7">
              <a:spcBef>
                <a:spcPts val="1000"/>
              </a:spcBef>
              <a:buSzPct val="100000"/>
              <a:defRPr sz="4800"/>
            </a:lvl8pPr>
            <a:lvl9pPr lvl="8">
              <a:spcBef>
                <a:spcPts val="1000"/>
              </a:spcBef>
              <a:buSzPct val="100000"/>
              <a:defRPr sz="48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630600" y="3228375"/>
            <a:ext cx="7893000" cy="1274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586720" y="0"/>
            <a:ext cx="7970699" cy="665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586720" y="5076900"/>
            <a:ext cx="7970699" cy="66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 txBox="1"/>
          <p:nvPr>
            <p:ph type="title"/>
          </p:nvPr>
        </p:nvSpPr>
        <p:spPr>
          <a:xfrm>
            <a:off x="586725" y="1353787"/>
            <a:ext cx="7970699" cy="15383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586725" y="2968387"/>
            <a:ext cx="7970699" cy="1071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586720" y="5076900"/>
            <a:ext cx="7970699" cy="66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586720" y="0"/>
            <a:ext cx="7970699" cy="665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 txBox="1"/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3" name="Shape 23"/>
          <p:cNvCxnSpPr/>
          <p:nvPr/>
        </p:nvCxnSpPr>
        <p:spPr>
          <a:xfrm>
            <a:off x="419425" y="1154194"/>
            <a:ext cx="385199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4" name="Shape 24"/>
          <p:cNvSpPr txBox="1"/>
          <p:nvPr>
            <p:ph type="title"/>
          </p:nvPr>
        </p:nvSpPr>
        <p:spPr>
          <a:xfrm>
            <a:off x="311700" y="372725"/>
            <a:ext cx="8520599" cy="645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417800"/>
            <a:ext cx="8520599" cy="3150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hape 28"/>
          <p:cNvCxnSpPr/>
          <p:nvPr/>
        </p:nvCxnSpPr>
        <p:spPr>
          <a:xfrm>
            <a:off x="419425" y="1154194"/>
            <a:ext cx="385199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9" name="Shape 29"/>
          <p:cNvSpPr txBox="1"/>
          <p:nvPr>
            <p:ph type="title"/>
          </p:nvPr>
        </p:nvSpPr>
        <p:spPr>
          <a:xfrm>
            <a:off x="311700" y="372725"/>
            <a:ext cx="8520599" cy="645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417950"/>
            <a:ext cx="3999899" cy="3150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832400" y="1417950"/>
            <a:ext cx="3999899" cy="3150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11700" y="372725"/>
            <a:ext cx="8520599" cy="645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hape 37"/>
          <p:cNvCxnSpPr/>
          <p:nvPr/>
        </p:nvCxnSpPr>
        <p:spPr>
          <a:xfrm>
            <a:off x="411043" y="1417772"/>
            <a:ext cx="385199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8" name="Shape 38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311700" y="1640350"/>
            <a:ext cx="2807999" cy="2928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586720" y="0"/>
            <a:ext cx="7970699" cy="665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586720" y="5076900"/>
            <a:ext cx="7970699" cy="66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4572000" y="-100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8" name="Shape 4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9" name="Shape 49"/>
          <p:cNvSpPr txBox="1"/>
          <p:nvPr>
            <p:ph type="title"/>
          </p:nvPr>
        </p:nvSpPr>
        <p:spPr>
          <a:xfrm>
            <a:off x="265500" y="1084625"/>
            <a:ext cx="4045199" cy="1707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50" name="Shape 50"/>
          <p:cNvSpPr txBox="1"/>
          <p:nvPr>
            <p:ph idx="1" type="subTitle"/>
          </p:nvPr>
        </p:nvSpPr>
        <p:spPr>
          <a:xfrm>
            <a:off x="265500" y="2845200"/>
            <a:ext cx="4045199" cy="1421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" type="body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72725"/>
            <a:ext cx="8520599" cy="6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417800"/>
            <a:ext cx="8520599" cy="31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Lato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ctrTitle"/>
          </p:nvPr>
        </p:nvSpPr>
        <p:spPr>
          <a:xfrm>
            <a:off x="479150" y="420775"/>
            <a:ext cx="7893000" cy="1853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5000">
                <a:solidFill>
                  <a:srgbClr val="000000"/>
                </a:solidFill>
              </a:rPr>
              <a:t>B</a:t>
            </a:r>
            <a:r>
              <a:rPr lang="en" sz="5000">
                <a:solidFill>
                  <a:srgbClr val="FF9900"/>
                </a:solidFill>
              </a:rPr>
              <a:t>u</a:t>
            </a:r>
            <a:r>
              <a:rPr lang="en" sz="5000">
                <a:solidFill>
                  <a:srgbClr val="000000"/>
                </a:solidFill>
              </a:rPr>
              <a:t>t</a:t>
            </a:r>
            <a:r>
              <a:rPr lang="en" sz="5000">
                <a:solidFill>
                  <a:srgbClr val="FF9900"/>
                </a:solidFill>
              </a:rPr>
              <a:t>t</a:t>
            </a:r>
            <a:r>
              <a:rPr lang="en" sz="5000">
                <a:solidFill>
                  <a:srgbClr val="000000"/>
                </a:solidFill>
              </a:rPr>
              <a:t>e</a:t>
            </a:r>
            <a:r>
              <a:rPr lang="en" sz="5000">
                <a:solidFill>
                  <a:srgbClr val="FF9900"/>
                </a:solidFill>
              </a:rPr>
              <a:t>r</a:t>
            </a:r>
            <a:r>
              <a:rPr lang="en" sz="5000">
                <a:solidFill>
                  <a:srgbClr val="000000"/>
                </a:solidFill>
              </a:rPr>
              <a:t>f</a:t>
            </a:r>
            <a:r>
              <a:rPr lang="en" sz="5000">
                <a:solidFill>
                  <a:srgbClr val="FF9900"/>
                </a:solidFill>
              </a:rPr>
              <a:t>l</a:t>
            </a:r>
            <a:r>
              <a:rPr lang="en" sz="5000">
                <a:solidFill>
                  <a:srgbClr val="000000"/>
                </a:solidFill>
              </a:rPr>
              <a:t>ies</a:t>
            </a:r>
          </a:p>
        </p:txBody>
      </p:sp>
      <p:sp>
        <p:nvSpPr>
          <p:cNvPr id="69" name="Shape 69"/>
          <p:cNvSpPr txBox="1"/>
          <p:nvPr>
            <p:ph idx="1" type="subTitle"/>
          </p:nvPr>
        </p:nvSpPr>
        <p:spPr>
          <a:xfrm>
            <a:off x="625500" y="2918150"/>
            <a:ext cx="7893000" cy="1274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i="1" lang="en" sz="2600"/>
              <a:t>By: Madison Newett, Emma Adams, Charles Safford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311700" y="372725"/>
            <a:ext cx="8520599" cy="645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Fun facts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311700" y="1417800"/>
            <a:ext cx="8520599" cy="315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Monarch   caterpillars and  butterflies  are  poisonous to many  animals.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Monarch butterflies spend the winter in Mexico where it is warm.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311700" y="372725"/>
            <a:ext cx="8520599" cy="645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Sources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311700" y="1417800"/>
            <a:ext cx="8520599" cy="315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 u="sng"/>
              <a:t>Migrating with the Monarch Butterfly</a:t>
            </a:r>
            <a:r>
              <a:rPr lang="en"/>
              <a:t> by Thessaly Catt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2. </a:t>
            </a:r>
            <a:r>
              <a:rPr lang="en" u="sng"/>
              <a:t>Butterflies</a:t>
            </a:r>
            <a:r>
              <a:rPr lang="en"/>
              <a:t> by Donna Bailey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3. </a:t>
            </a:r>
            <a:r>
              <a:rPr lang="en" u="sng"/>
              <a:t>I see a Butterfly</a:t>
            </a:r>
            <a:r>
              <a:rPr lang="en"/>
              <a:t> by Alex Appleby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372725"/>
            <a:ext cx="8520599" cy="645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butterfly is coming out of its pupa.</a:t>
            </a:r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3475" y="1417800"/>
            <a:ext cx="4278549" cy="3150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372725"/>
            <a:ext cx="8520599" cy="645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Butterflies are: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417800"/>
            <a:ext cx="8520599" cy="315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400">
                <a:solidFill>
                  <a:srgbClr val="FF00FF"/>
                </a:solidFill>
              </a:rPr>
              <a:t>-A lot of colors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2400">
                <a:solidFill>
                  <a:srgbClr val="FFFF00"/>
                </a:solidFill>
              </a:rPr>
              <a:t>-Pollinators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2400">
                <a:solidFill>
                  <a:srgbClr val="FF9900"/>
                </a:solidFill>
              </a:rPr>
              <a:t>-Insects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372725"/>
            <a:ext cx="8520599" cy="645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Butterflies can: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417800"/>
            <a:ext cx="8520599" cy="315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000">
                <a:solidFill>
                  <a:srgbClr val="FF9900"/>
                </a:solidFill>
              </a:rPr>
              <a:t>Migrate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2000">
                <a:solidFill>
                  <a:srgbClr val="00FFFF"/>
                </a:solidFill>
              </a:rPr>
              <a:t>Fly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2000">
                <a:solidFill>
                  <a:srgbClr val="FF00FF"/>
                </a:solidFill>
              </a:rPr>
              <a:t>Pollinate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2000">
                <a:solidFill>
                  <a:srgbClr val="FF9900"/>
                </a:solidFill>
              </a:rPr>
              <a:t>Eat plants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2000">
                <a:solidFill>
                  <a:srgbClr val="CC4125"/>
                </a:solidFill>
              </a:rPr>
              <a:t>Use their feelers to taste and smell things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UUUUUUUUUUUUU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372725"/>
            <a:ext cx="8520599" cy="645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Butterflies have: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371700"/>
            <a:ext cx="8520599" cy="315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Butterflies  have   wings . They  have   six  legs. They have a head and thorax and abdomen .Butterflies  also  antennae  and  a  tongue.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372725"/>
            <a:ext cx="8520599" cy="645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Butterflies need: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1417800"/>
            <a:ext cx="8520599" cy="315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Butterflies   need    water,food,   air,and  space  also   flowers   and   plants  too.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372725"/>
            <a:ext cx="8520599" cy="645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Butterfly food 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311700" y="1417800"/>
            <a:ext cx="8520599" cy="315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Butterflies   eat   flowers  and  plants  and   leaves.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417800"/>
            <a:ext cx="8520599" cy="315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Butterflies live in caves,gardens,forests and grasslands. 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They live in Africa, trees and they live everywhere except Antarctica. </a:t>
            </a:r>
          </a:p>
        </p:txBody>
      </p:sp>
      <p:sp>
        <p:nvSpPr>
          <p:cNvPr id="111" name="Shape 111"/>
          <p:cNvSpPr txBox="1"/>
          <p:nvPr>
            <p:ph type="title"/>
          </p:nvPr>
        </p:nvSpPr>
        <p:spPr>
          <a:xfrm>
            <a:off x="311700" y="372725"/>
            <a:ext cx="8520599" cy="645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Butterflies  Habitat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311700" y="372725"/>
            <a:ext cx="8520599" cy="645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Butterflies life cycle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311700" y="1417800"/>
            <a:ext cx="8520599" cy="315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butterfly starts as an egg.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Then it hatches and it is a larva, it stops eating and changes into a pupa.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It comes out of the cocoon and is a butterfly.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blue-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